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7" r:id="rId3"/>
    <p:sldId id="311" r:id="rId4"/>
    <p:sldId id="258" r:id="rId5"/>
    <p:sldId id="328" r:id="rId6"/>
    <p:sldId id="339" r:id="rId7"/>
    <p:sldId id="340" r:id="rId8"/>
    <p:sldId id="329" r:id="rId9"/>
    <p:sldId id="335" r:id="rId10"/>
    <p:sldId id="336" r:id="rId11"/>
    <p:sldId id="312" r:id="rId12"/>
    <p:sldId id="327" r:id="rId13"/>
    <p:sldId id="319" r:id="rId14"/>
    <p:sldId id="320" r:id="rId15"/>
    <p:sldId id="313" r:id="rId16"/>
    <p:sldId id="322" r:id="rId17"/>
    <p:sldId id="338" r:id="rId18"/>
    <p:sldId id="323" r:id="rId19"/>
    <p:sldId id="314" r:id="rId20"/>
    <p:sldId id="315" r:id="rId21"/>
    <p:sldId id="316" r:id="rId22"/>
    <p:sldId id="317" r:id="rId23"/>
    <p:sldId id="318" r:id="rId24"/>
    <p:sldId id="305" r:id="rId25"/>
    <p:sldId id="337" r:id="rId26"/>
    <p:sldId id="278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Black" panose="020F0802020204030203" pitchFamily="34" charset="77"/>
      <p:bold r:id="rId33"/>
      <p:italic r:id="rId34"/>
      <p:boldItalic r:id="rId35"/>
    </p:embeddedFont>
    <p:embeddedFont>
      <p:font typeface="Lato Light" panose="020F0502020204030203" pitchFamily="34" charset="77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3A6D77-9469-418C-950E-A52009B6A719}">
  <a:tblStyle styleId="{573A6D77-9469-418C-950E-A52009B6A7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/>
    <p:restoredTop sz="79136"/>
  </p:normalViewPr>
  <p:slideViewPr>
    <p:cSldViewPr snapToGrid="0" snapToObjects="1">
      <p:cViewPr varScale="1">
        <p:scale>
          <a:sx n="113" d="100"/>
          <a:sy n="113" d="100"/>
        </p:scale>
        <p:origin x="20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i="1" dirty="0"/>
              <a:t>LB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AM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906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AM</a:t>
            </a:r>
          </a:p>
        </p:txBody>
      </p:sp>
    </p:spTree>
    <p:extLst>
      <p:ext uri="{BB962C8B-B14F-4D97-AF65-F5344CB8AC3E}">
        <p14:creationId xmlns:p14="http://schemas.microsoft.com/office/powerpoint/2010/main" val="351702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AM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236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AM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7843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AM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4571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841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9365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8270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8546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</p:txBody>
      </p:sp>
    </p:spTree>
    <p:extLst>
      <p:ext uri="{BB962C8B-B14F-4D97-AF65-F5344CB8AC3E}">
        <p14:creationId xmlns:p14="http://schemas.microsoft.com/office/powerpoint/2010/main" val="228137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</p:txBody>
      </p:sp>
    </p:spTree>
    <p:extLst>
      <p:ext uri="{BB962C8B-B14F-4D97-AF65-F5344CB8AC3E}">
        <p14:creationId xmlns:p14="http://schemas.microsoft.com/office/powerpoint/2010/main" val="10726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</p:txBody>
      </p:sp>
    </p:spTree>
    <p:extLst>
      <p:ext uri="{BB962C8B-B14F-4D97-AF65-F5344CB8AC3E}">
        <p14:creationId xmlns:p14="http://schemas.microsoft.com/office/powerpoint/2010/main" val="94237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</p:txBody>
      </p:sp>
    </p:spTree>
    <p:extLst>
      <p:ext uri="{BB962C8B-B14F-4D97-AF65-F5344CB8AC3E}">
        <p14:creationId xmlns:p14="http://schemas.microsoft.com/office/powerpoint/2010/main" val="1222677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</p:txBody>
      </p:sp>
    </p:spTree>
    <p:extLst>
      <p:ext uri="{BB962C8B-B14F-4D97-AF65-F5344CB8AC3E}">
        <p14:creationId xmlns:p14="http://schemas.microsoft.com/office/powerpoint/2010/main" val="1566235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894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328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AM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LB</a:t>
            </a:r>
          </a:p>
        </p:txBody>
      </p:sp>
    </p:spTree>
    <p:extLst>
      <p:ext uri="{BB962C8B-B14F-4D97-AF65-F5344CB8AC3E}">
        <p14:creationId xmlns:p14="http://schemas.microsoft.com/office/powerpoint/2010/main" val="4127698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AM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AM</a:t>
            </a:r>
          </a:p>
        </p:txBody>
      </p:sp>
    </p:spTree>
    <p:extLst>
      <p:ext uri="{BB962C8B-B14F-4D97-AF65-F5344CB8AC3E}">
        <p14:creationId xmlns:p14="http://schemas.microsoft.com/office/powerpoint/2010/main" val="9840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LB</a:t>
            </a:r>
          </a:p>
        </p:txBody>
      </p:sp>
    </p:spTree>
    <p:extLst>
      <p:ext uri="{BB962C8B-B14F-4D97-AF65-F5344CB8AC3E}">
        <p14:creationId xmlns:p14="http://schemas.microsoft.com/office/powerpoint/2010/main" val="3419547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﻿LB</a:t>
            </a:r>
          </a:p>
        </p:txBody>
      </p:sp>
    </p:spTree>
    <p:extLst>
      <p:ext uri="{BB962C8B-B14F-4D97-AF65-F5344CB8AC3E}">
        <p14:creationId xmlns:p14="http://schemas.microsoft.com/office/powerpoint/2010/main" val="1296603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AM</a:t>
            </a:r>
          </a:p>
        </p:txBody>
      </p:sp>
    </p:spTree>
    <p:extLst>
      <p:ext uri="{BB962C8B-B14F-4D97-AF65-F5344CB8AC3E}">
        <p14:creationId xmlns:p14="http://schemas.microsoft.com/office/powerpoint/2010/main" val="3803765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s-ES" dirty="0"/>
              <a:t>AM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6632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rot="-5400000" flipH="1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358815" y="925024"/>
            <a:ext cx="8426370" cy="32945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accent1">
                    <a:lumMod val="75000"/>
                  </a:schemeClr>
                </a:solidFill>
              </a:rPr>
              <a:t>Monitorización de tráfico en redes WAN definidas por software mediante controlador RyU</a:t>
            </a:r>
            <a:endParaRPr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BB6E195-FEEC-2843-8922-2FCA41085FBE}"/>
              </a:ext>
            </a:extLst>
          </p:cNvPr>
          <p:cNvSpPr txBox="1"/>
          <p:nvPr/>
        </p:nvSpPr>
        <p:spPr>
          <a:xfrm>
            <a:off x="581618" y="4503909"/>
            <a:ext cx="583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Andrés Jorge Muracciole Vázquez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EB41E5E-1277-4449-A86C-9E86DEB824E6}"/>
              </a:ext>
            </a:extLst>
          </p:cNvPr>
          <p:cNvSpPr txBox="1"/>
          <p:nvPr/>
        </p:nvSpPr>
        <p:spPr>
          <a:xfrm>
            <a:off x="999474" y="4778582"/>
            <a:ext cx="2403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Miniproyectos – 2019/2020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5E8E87-DA88-6146-B0FD-31FDDEDA78F7}"/>
              </a:ext>
            </a:extLst>
          </p:cNvPr>
          <p:cNvSpPr txBox="1"/>
          <p:nvPr/>
        </p:nvSpPr>
        <p:spPr>
          <a:xfrm>
            <a:off x="581618" y="4218476"/>
            <a:ext cx="583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Luis Leonardo Bascopé Aparicio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A681067-6003-E348-BD07-8D52103C37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986" y="4144363"/>
            <a:ext cx="193040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 algn="just">
              <a:buNone/>
            </a:pPr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B8B2410-7E15-0642-8FA2-86C544339179}"/>
              </a:ext>
            </a:extLst>
          </p:cNvPr>
          <p:cNvSpPr/>
          <p:nvPr/>
        </p:nvSpPr>
        <p:spPr>
          <a:xfrm>
            <a:off x="300547" y="1394879"/>
            <a:ext cx="4695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" pitchFamily="2" charset="0"/>
              </a:rPr>
              <a:t>&gt; iperf -c 10.1.2.3 -i 1 –P -u -b 40000000</a:t>
            </a:r>
            <a:endParaRPr lang="es-ES" dirty="0">
              <a:effectLst/>
              <a:latin typeface="Courier" pitchFamily="2" charset="0"/>
            </a:endParaRPr>
          </a:p>
        </p:txBody>
      </p:sp>
      <p:sp>
        <p:nvSpPr>
          <p:cNvPr id="15" name="Google Shape;95;p13">
            <a:extLst>
              <a:ext uri="{FF2B5EF4-FFF2-40B4-BE49-F238E27FC236}">
                <a16:creationId xmlns:a16="http://schemas.microsoft.com/office/drawing/2014/main" id="{110ADD97-0641-7049-B534-896E384FB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2 Iperf UDP de 40Mbps cada uno</a:t>
            </a:r>
            <a:endParaRPr b="1" u="sng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C828F7-47B3-A047-B8F8-55E3B328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45" y="1984059"/>
            <a:ext cx="8601309" cy="27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33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ctrTitle" idx="4294967295"/>
          </p:nvPr>
        </p:nvSpPr>
        <p:spPr>
          <a:xfrm>
            <a:off x="1034300" y="798720"/>
            <a:ext cx="6593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PACKET LOSS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1034300" y="1958520"/>
            <a:ext cx="659370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dirty="0"/>
              <a:t>Cálculo de paquetes perdidos en cada enlace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860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Packet Loss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9" name="Google Shape;97;p13">
            <a:extLst>
              <a:ext uri="{FF2B5EF4-FFF2-40B4-BE49-F238E27FC236}">
                <a16:creationId xmlns:a16="http://schemas.microsoft.com/office/drawing/2014/main" id="{DBFAD80A-B0E8-1E47-93F9-672AD45C1A38}"/>
              </a:ext>
            </a:extLst>
          </p:cNvPr>
          <p:cNvSpPr txBox="1">
            <a:spLocks/>
          </p:cNvSpPr>
          <p:nvPr/>
        </p:nvSpPr>
        <p:spPr>
          <a:xfrm>
            <a:off x="156471" y="1498939"/>
            <a:ext cx="8561245" cy="348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just"/>
            <a:r>
              <a:rPr lang="es-ES" sz="1600" dirty="0"/>
              <a:t>No se logró imprimir en pantalla el valor del packet loss pero si se pudo calcularlo cruzando los valores de </a:t>
            </a:r>
            <a:r>
              <a:rPr lang="es-ES" sz="1600" i="1" dirty="0"/>
              <a:t>flow table </a:t>
            </a:r>
            <a:r>
              <a:rPr lang="es-ES" sz="1600" dirty="0"/>
              <a:t>y </a:t>
            </a:r>
            <a:r>
              <a:rPr lang="es-ES" sz="1600" i="1" dirty="0"/>
              <a:t>port table </a:t>
            </a:r>
            <a:r>
              <a:rPr lang="es-ES" sz="1600" dirty="0"/>
              <a:t>obtenidas mediante el Traffic Monitor.</a:t>
            </a:r>
          </a:p>
          <a:p>
            <a:pPr algn="just"/>
            <a:endParaRPr lang="es-ES" sz="1600" i="1" dirty="0"/>
          </a:p>
          <a:p>
            <a:pPr algn="just"/>
            <a:r>
              <a:rPr lang="es-ES" sz="1600" i="1" dirty="0"/>
              <a:t>Flow table: </a:t>
            </a:r>
            <a:r>
              <a:rPr lang="es-ES" sz="1600" dirty="0"/>
              <a:t>Tablas de flujo que va creando el controlador a partir de las direcciones MAC origen y destino</a:t>
            </a:r>
          </a:p>
          <a:p>
            <a:pPr algn="just"/>
            <a:endParaRPr lang="es-ES" sz="1600" i="1" dirty="0"/>
          </a:p>
          <a:p>
            <a:pPr algn="just"/>
            <a:r>
              <a:rPr lang="es-ES" sz="1600" i="1" dirty="0"/>
              <a:t>Port Table: </a:t>
            </a:r>
            <a:r>
              <a:rPr lang="es-ES" sz="1600" dirty="0"/>
              <a:t>Tablas donde se van contabilizando por paquetes emitidos y recibidos de cada puerto de los controladores así como el estado y velocidad de los mismos.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427278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B327A28-CC01-1F4E-BB89-6D72749BB9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037" y="0"/>
            <a:ext cx="3295730" cy="5143500"/>
          </a:xfrm>
          <a:prstGeom prst="rect">
            <a:avLst/>
          </a:prstGeom>
        </p:spPr>
      </p:pic>
      <p:sp>
        <p:nvSpPr>
          <p:cNvPr id="15" name="Google Shape;97;p13">
            <a:extLst>
              <a:ext uri="{FF2B5EF4-FFF2-40B4-BE49-F238E27FC236}">
                <a16:creationId xmlns:a16="http://schemas.microsoft.com/office/drawing/2014/main" id="{B9F57AA7-AE16-F148-B554-881BF0FEBCBB}"/>
              </a:ext>
            </a:extLst>
          </p:cNvPr>
          <p:cNvSpPr txBox="1">
            <a:spLocks/>
          </p:cNvSpPr>
          <p:nvPr/>
        </p:nvSpPr>
        <p:spPr>
          <a:xfrm>
            <a:off x="4596867" y="863649"/>
            <a:ext cx="4432417" cy="143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444500" indent="-342900" algn="just">
              <a:buAutoNum type="arabicParenR"/>
            </a:pPr>
            <a:r>
              <a:rPr lang="es-ES" sz="1600" b="1" i="1" dirty="0"/>
              <a:t>Paquete ICMP entra por puerto 1 de conm 700</a:t>
            </a:r>
          </a:p>
          <a:p>
            <a:pPr marL="444500" indent="-342900" algn="just">
              <a:buAutoNum type="arabicParenR"/>
            </a:pPr>
            <a:r>
              <a:rPr lang="es-ES" sz="1600" i="1" dirty="0"/>
              <a:t>Paquete ICMP sale por puerto 2 de conm 700</a:t>
            </a:r>
          </a:p>
          <a:p>
            <a:pPr marL="444500" indent="-342900" algn="just">
              <a:buAutoNum type="arabicParenR"/>
            </a:pPr>
            <a:r>
              <a:rPr lang="es-ES" sz="1600" b="1" i="1" dirty="0"/>
              <a:t>Paquete ICMP entra por puerto 2 de conm 800</a:t>
            </a:r>
          </a:p>
          <a:p>
            <a:pPr marL="444500" indent="-342900" algn="just">
              <a:buAutoNum type="arabicParenR"/>
            </a:pPr>
            <a:r>
              <a:rPr lang="es-ES" sz="1600" i="1" dirty="0"/>
              <a:t>Paquete ICMP sale por puerto 1 de conm. 800</a:t>
            </a:r>
          </a:p>
        </p:txBody>
      </p:sp>
      <p:sp>
        <p:nvSpPr>
          <p:cNvPr id="16" name="Google Shape;97;p13">
            <a:extLst>
              <a:ext uri="{FF2B5EF4-FFF2-40B4-BE49-F238E27FC236}">
                <a16:creationId xmlns:a16="http://schemas.microsoft.com/office/drawing/2014/main" id="{F34EEC78-44F7-7C41-A155-6D8F61CB597B}"/>
              </a:ext>
            </a:extLst>
          </p:cNvPr>
          <p:cNvSpPr txBox="1">
            <a:spLocks/>
          </p:cNvSpPr>
          <p:nvPr/>
        </p:nvSpPr>
        <p:spPr>
          <a:xfrm>
            <a:off x="4613564" y="3326276"/>
            <a:ext cx="4432417" cy="1430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444500" indent="-342900" algn="just">
              <a:buAutoNum type="arabicParenR"/>
            </a:pPr>
            <a:r>
              <a:rPr lang="es-ES" sz="1600" b="1" i="1" dirty="0"/>
              <a:t>Paquete ICMP entra por puerto 1 de conm 800</a:t>
            </a:r>
          </a:p>
          <a:p>
            <a:pPr marL="444500" indent="-342900" algn="just">
              <a:buAutoNum type="arabicParenR"/>
            </a:pPr>
            <a:r>
              <a:rPr lang="es-ES" sz="1600" i="1" dirty="0"/>
              <a:t>Paquete ICMP sale por puerto 2 de conm 800</a:t>
            </a:r>
          </a:p>
          <a:p>
            <a:pPr marL="444500" indent="-342900" algn="just">
              <a:buAutoNum type="arabicParenR"/>
            </a:pPr>
            <a:r>
              <a:rPr lang="es-ES" sz="1600" b="1" i="1" dirty="0"/>
              <a:t>Paquete ICMP entra por puerto 2 de conm 700</a:t>
            </a:r>
          </a:p>
          <a:p>
            <a:pPr marL="444500" indent="-342900" algn="just">
              <a:buAutoNum type="arabicParenR"/>
            </a:pPr>
            <a:r>
              <a:rPr lang="es-ES" sz="1600" i="1" dirty="0"/>
              <a:t>Paquete ICMP sale por puerto 1 de conm. 700</a:t>
            </a:r>
          </a:p>
        </p:txBody>
      </p:sp>
      <p:sp>
        <p:nvSpPr>
          <p:cNvPr id="17" name="Google Shape;95;p13">
            <a:extLst>
              <a:ext uri="{FF2B5EF4-FFF2-40B4-BE49-F238E27FC236}">
                <a16:creationId xmlns:a16="http://schemas.microsoft.com/office/drawing/2014/main" id="{4E33D686-1BFB-6040-AAE6-A2A41ED85E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9235" y="386822"/>
            <a:ext cx="2537785" cy="45638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ICMP request</a:t>
            </a:r>
            <a:endParaRPr b="1" u="sng" dirty="0"/>
          </a:p>
        </p:txBody>
      </p:sp>
      <p:sp>
        <p:nvSpPr>
          <p:cNvPr id="18" name="Google Shape;95;p13">
            <a:extLst>
              <a:ext uri="{FF2B5EF4-FFF2-40B4-BE49-F238E27FC236}">
                <a16:creationId xmlns:a16="http://schemas.microsoft.com/office/drawing/2014/main" id="{5EC59B24-A644-EE4C-9CDF-D5A1DD0B87D2}"/>
              </a:ext>
            </a:extLst>
          </p:cNvPr>
          <p:cNvSpPr txBox="1">
            <a:spLocks/>
          </p:cNvSpPr>
          <p:nvPr/>
        </p:nvSpPr>
        <p:spPr>
          <a:xfrm>
            <a:off x="4681683" y="2882635"/>
            <a:ext cx="2537785" cy="45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r>
              <a:rPr lang="es-ES" b="1" u="sng" dirty="0"/>
              <a:t>ICMP reply</a:t>
            </a:r>
          </a:p>
        </p:txBody>
      </p:sp>
    </p:spTree>
    <p:extLst>
      <p:ext uri="{BB962C8B-B14F-4D97-AF65-F5344CB8AC3E}">
        <p14:creationId xmlns:p14="http://schemas.microsoft.com/office/powerpoint/2010/main" val="141302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E636598-ED7C-4146-B8E8-8773E20A3497}"/>
              </a:ext>
            </a:extLst>
          </p:cNvPr>
          <p:cNvSpPr/>
          <p:nvPr/>
        </p:nvSpPr>
        <p:spPr>
          <a:xfrm>
            <a:off x="317039" y="115596"/>
            <a:ext cx="15055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b="1" u="sng" dirty="0">
                <a:solidFill>
                  <a:schemeClr val="dk1"/>
                </a:solidFill>
                <a:latin typeface="Lato Black"/>
                <a:sym typeface="Lato Black"/>
              </a:rPr>
              <a:t>ANTES:</a:t>
            </a:r>
            <a:endParaRPr lang="es-ES" sz="3000" b="1" u="sng" dirty="0">
              <a:solidFill>
                <a:schemeClr val="dk1"/>
              </a:solidFill>
              <a:latin typeface="Lato Black"/>
              <a:sym typeface="Lato Black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5EA45E5-2E9E-B146-AF7A-D77C8F4D3011}"/>
              </a:ext>
            </a:extLst>
          </p:cNvPr>
          <p:cNvSpPr/>
          <p:nvPr/>
        </p:nvSpPr>
        <p:spPr>
          <a:xfrm>
            <a:off x="117912" y="2811873"/>
            <a:ext cx="19479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000" b="1" u="sng" dirty="0">
                <a:solidFill>
                  <a:schemeClr val="dk1"/>
                </a:solidFill>
                <a:latin typeface="Lato Black"/>
                <a:sym typeface="Lato Black"/>
              </a:rPr>
              <a:t>DESPUÉS:</a:t>
            </a:r>
            <a:endParaRPr lang="es-ES" sz="3000" b="1" u="sng" dirty="0">
              <a:solidFill>
                <a:schemeClr val="dk1"/>
              </a:solidFill>
              <a:latin typeface="Lato Black"/>
              <a:sym typeface="Lato Black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3B2A36C-9109-AB40-9C5F-6D4F0E47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881" y="-49"/>
            <a:ext cx="72764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5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ctrTitle" idx="4294967295"/>
          </p:nvPr>
        </p:nvSpPr>
        <p:spPr>
          <a:xfrm>
            <a:off x="1034300" y="798720"/>
            <a:ext cx="6593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DELAY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1034300" y="1958520"/>
            <a:ext cx="659370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dirty="0"/>
              <a:t>Cálculo de la latencia:  </a:t>
            </a:r>
          </a:p>
          <a:p>
            <a:pPr marL="76200" indent="0">
              <a:buNone/>
            </a:pPr>
            <a:r>
              <a:rPr lang="es-ES" i="1" dirty="0"/>
              <a:t>“el tiempo que tarda en trasmitirse un paquete por la red desde un origen hasta su destino”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9777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Latencia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7" name="Imagen 6"/>
          <p:cNvPicPr/>
          <p:nvPr/>
        </p:nvPicPr>
        <p:blipFill rotWithShape="1">
          <a:blip r:embed="rId3" cstate="print">
            <a:lum bright="-12000" contras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29" r="7229" b="12932"/>
          <a:stretch/>
        </p:blipFill>
        <p:spPr bwMode="auto">
          <a:xfrm>
            <a:off x="1296226" y="1578120"/>
            <a:ext cx="6551547" cy="22460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6257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7" name="Imagen 6"/>
          <p:cNvPicPr/>
          <p:nvPr/>
        </p:nvPicPr>
        <p:blipFill rotWithShape="1">
          <a:blip r:embed="rId3" cstate="print">
            <a:lum bright="-12000" contras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29" r="7229" b="12932"/>
          <a:stretch/>
        </p:blipFill>
        <p:spPr bwMode="auto">
          <a:xfrm>
            <a:off x="1296226" y="1219373"/>
            <a:ext cx="6551547" cy="22460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2242158" y="3685361"/>
            <a:ext cx="74214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T1: Tiempo que demora el mensaje </a:t>
            </a:r>
            <a:r>
              <a:rPr lang="es-E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PacketOut</a:t>
            </a: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desde el controlador hasta el Switch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T2: Tiempo que demora el mensaje </a:t>
            </a:r>
            <a:r>
              <a:rPr lang="es-E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PacketIn</a:t>
            </a: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desde Switch hasta el controlador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6" t="-21481" r="34895" b="-43199"/>
          <a:stretch/>
        </p:blipFill>
        <p:spPr bwMode="auto">
          <a:xfrm>
            <a:off x="1296226" y="673418"/>
            <a:ext cx="1695450" cy="43815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3" t="-21479" r="35472" b="-21720"/>
          <a:stretch/>
        </p:blipFill>
        <p:spPr bwMode="auto">
          <a:xfrm>
            <a:off x="3745546" y="701993"/>
            <a:ext cx="1652905" cy="3810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Flecha derecha 3"/>
          <p:cNvSpPr/>
          <p:nvPr/>
        </p:nvSpPr>
        <p:spPr>
          <a:xfrm>
            <a:off x="3073008" y="704034"/>
            <a:ext cx="591206" cy="3925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/>
              <a:t>Cálculos</a:t>
            </a:r>
            <a:r>
              <a:rPr lang="en-US" b="1" u="sng" dirty="0"/>
              <a:t> de T1 y T2</a:t>
            </a:r>
            <a:endParaRPr b="1" u="sng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8" name="Imagen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2" r="35061"/>
          <a:stretch/>
        </p:blipFill>
        <p:spPr bwMode="auto">
          <a:xfrm>
            <a:off x="3388020" y="1571933"/>
            <a:ext cx="2131474" cy="36722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654268" y="2458649"/>
            <a:ext cx="75989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Ta: instante en que se envía el paquete de prueba. En este caso es una solicitud OpenFlow de tipo “</a:t>
            </a:r>
            <a:r>
              <a:rPr lang="es-E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ports-stats-request</a:t>
            </a: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Tb: instante en que se recibe la respuesta al mensaje que es de tipo “port-</a:t>
            </a:r>
            <a:r>
              <a:rPr lang="es-E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stats</a:t>
            </a: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s-E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received</a:t>
            </a:r>
            <a:r>
              <a:rPr lang="es-E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Planificación de trabajo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4465265" cy="23827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10" name="Google Shape;97;p13">
            <a:extLst>
              <a:ext uri="{FF2B5EF4-FFF2-40B4-BE49-F238E27FC236}">
                <a16:creationId xmlns:a16="http://schemas.microsoft.com/office/drawing/2014/main" id="{6FAC9876-B451-FF48-8618-1AA280666073}"/>
              </a:ext>
            </a:extLst>
          </p:cNvPr>
          <p:cNvSpPr txBox="1">
            <a:spLocks/>
          </p:cNvSpPr>
          <p:nvPr/>
        </p:nvSpPr>
        <p:spPr>
          <a:xfrm>
            <a:off x="156472" y="1498939"/>
            <a:ext cx="4735076" cy="188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es-ES" b="1" i="1" u="sng" dirty="0"/>
              <a:t>Periodo I:</a:t>
            </a:r>
          </a:p>
          <a:p>
            <a:r>
              <a:rPr lang="es-ES" b="1" dirty="0"/>
              <a:t>Fechas</a:t>
            </a:r>
            <a:r>
              <a:rPr lang="es-ES" dirty="0"/>
              <a:t>: 6 de febrero – 14 de febrero</a:t>
            </a:r>
          </a:p>
          <a:p>
            <a:r>
              <a:rPr lang="es-ES" b="1" dirty="0"/>
              <a:t>Objetivos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Planteamiento del problema</a:t>
            </a:r>
          </a:p>
          <a:p>
            <a:pPr lvl="1"/>
            <a:r>
              <a:rPr lang="es-ES" dirty="0"/>
              <a:t>Diseño del Escenario</a:t>
            </a:r>
          </a:p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11" name="Google Shape;97;p13">
            <a:extLst>
              <a:ext uri="{FF2B5EF4-FFF2-40B4-BE49-F238E27FC236}">
                <a16:creationId xmlns:a16="http://schemas.microsoft.com/office/drawing/2014/main" id="{C42AD102-BB9B-764E-AFF6-65E42B80770A}"/>
              </a:ext>
            </a:extLst>
          </p:cNvPr>
          <p:cNvSpPr txBox="1">
            <a:spLocks/>
          </p:cNvSpPr>
          <p:nvPr/>
        </p:nvSpPr>
        <p:spPr>
          <a:xfrm>
            <a:off x="4252452" y="3096665"/>
            <a:ext cx="4735076" cy="188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es-ES" b="1" i="1" u="sng" dirty="0"/>
              <a:t>Periodo II:</a:t>
            </a:r>
          </a:p>
          <a:p>
            <a:r>
              <a:rPr lang="es-ES" b="1" dirty="0"/>
              <a:t>Fechas</a:t>
            </a:r>
            <a:r>
              <a:rPr lang="es-ES" dirty="0"/>
              <a:t>: 17 de febrero – 6 de marzo</a:t>
            </a:r>
          </a:p>
          <a:p>
            <a:r>
              <a:rPr lang="es-ES" b="1" dirty="0"/>
              <a:t>Objetivos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Estudio de controlador RyU y sus características</a:t>
            </a:r>
          </a:p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165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Objetivos Principales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es-ES" sz="1600" dirty="0"/>
              <a:t>Desarrollar un escenario de red con la herramienta de virtualización de redes Virtual Network over LinuX (VNX) que emule una red WAN definida por software (SD-WAN) gestionada por el controlador RYU.</a:t>
            </a:r>
          </a:p>
          <a:p>
            <a:pPr marL="171450" lvl="0" indent="-17145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" sz="1600" b="1" dirty="0"/>
          </a:p>
          <a:p>
            <a:pPr algn="just"/>
            <a:r>
              <a:rPr lang="es-ES" sz="1600" dirty="0"/>
              <a:t>Monitorizar el tráfico de la red SD WAN simulada en VNX, por medio del controlador RYU, utilizando “Traffic Monitor” y a través de este conseguir estadísticas que describan el comportamiento de la red.</a:t>
            </a:r>
          </a:p>
          <a:p>
            <a:pPr marL="101600" indent="0" algn="just">
              <a:buNone/>
            </a:pPr>
            <a:endParaRPr lang="en" sz="1600" b="1" dirty="0"/>
          </a:p>
          <a:p>
            <a:pPr algn="just"/>
            <a:r>
              <a:rPr lang="es-ES" sz="1600" dirty="0"/>
              <a:t>Analizar las aplicaciones de RYU existentes que permiten extraer de la red SDN métricas de calidad de servicio.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dirty="0"/>
              <a:t>Analizar lo parámetros de calidad de servicio de Latencia, Ancho de Banda y perdida de paquetes, en el tráfico dl escenario</a:t>
            </a:r>
          </a:p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Planificación de trabajo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4465265" cy="23827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10" name="Google Shape;97;p13">
            <a:extLst>
              <a:ext uri="{FF2B5EF4-FFF2-40B4-BE49-F238E27FC236}">
                <a16:creationId xmlns:a16="http://schemas.microsoft.com/office/drawing/2014/main" id="{6FAC9876-B451-FF48-8618-1AA280666073}"/>
              </a:ext>
            </a:extLst>
          </p:cNvPr>
          <p:cNvSpPr txBox="1">
            <a:spLocks/>
          </p:cNvSpPr>
          <p:nvPr/>
        </p:nvSpPr>
        <p:spPr>
          <a:xfrm>
            <a:off x="156471" y="1498939"/>
            <a:ext cx="6325351" cy="1880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es-ES" b="1" i="1" u="sng" dirty="0"/>
              <a:t>Periodo III:</a:t>
            </a:r>
          </a:p>
          <a:p>
            <a:r>
              <a:rPr lang="es-ES" b="1" dirty="0"/>
              <a:t>Fechas</a:t>
            </a:r>
            <a:r>
              <a:rPr lang="es-ES" dirty="0"/>
              <a:t>: 7 de marzo – 20 de abril</a:t>
            </a:r>
          </a:p>
          <a:p>
            <a:r>
              <a:rPr lang="es-ES" b="1" dirty="0"/>
              <a:t>Objetivos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Estudio de los parámetros de calidad de servicio</a:t>
            </a:r>
          </a:p>
          <a:p>
            <a:pPr lvl="1"/>
            <a:r>
              <a:rPr lang="es-ES" dirty="0"/>
              <a:t>Presentación  final del proyecto</a:t>
            </a:r>
          </a:p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923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327946" y="86709"/>
            <a:ext cx="6034500" cy="51305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Febrero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4465265" cy="23827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FC9A70-5A1C-4940-AB55-D3059CDE5E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79" y="804625"/>
            <a:ext cx="6789436" cy="38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60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Marzo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4465265" cy="23827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2FF914-448D-2142-8BA2-CE5983AD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D4AD43-C5FC-504F-AC00-5B9625F6EB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9391" y="214131"/>
            <a:ext cx="5539031" cy="47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426283" y="0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Abril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4465265" cy="23827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6A4DCB-1D33-5948-B3E2-86A48445A3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503" y="923597"/>
            <a:ext cx="7027362" cy="37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44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ctrTitle" idx="4294967295"/>
          </p:nvPr>
        </p:nvSpPr>
        <p:spPr>
          <a:xfrm>
            <a:off x="355387" y="284740"/>
            <a:ext cx="4216613" cy="78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Conclusiones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4294967295"/>
          </p:nvPr>
        </p:nvSpPr>
        <p:spPr>
          <a:xfrm>
            <a:off x="355386" y="1069540"/>
            <a:ext cx="8365991" cy="38482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just">
              <a:buFontTx/>
              <a:buChar char="-"/>
            </a:pPr>
            <a:r>
              <a:rPr lang="es-ES" sz="2000" dirty="0"/>
              <a:t>Se realizó un escenario correcto para implementar y obtener los parámetros que se deseaban.</a:t>
            </a:r>
            <a:endParaRPr lang="es-ES" sz="1800" dirty="0"/>
          </a:p>
          <a:p>
            <a:pPr marL="285750" lvl="0" indent="-285750" algn="just">
              <a:buFontTx/>
              <a:buChar char="-"/>
            </a:pPr>
            <a:endParaRPr lang="es-ES" sz="1800" dirty="0"/>
          </a:p>
          <a:p>
            <a:pPr marL="285750" lvl="0" indent="-285750" algn="just">
              <a:buFontTx/>
              <a:buChar char="-"/>
            </a:pPr>
            <a:r>
              <a:rPr lang="es-ES" sz="1800" dirty="0"/>
              <a:t>Se hizo un estudio correcto de todas las posibles aplicaciones de Ryu, llegando a determinar la que mas se acercaba a nuestras necesidades.</a:t>
            </a:r>
          </a:p>
          <a:p>
            <a:pPr marL="285750" lvl="0" indent="-285750" algn="just">
              <a:buFontTx/>
              <a:buChar char="-"/>
            </a:pPr>
            <a:endParaRPr lang="es-ES" sz="1800" dirty="0"/>
          </a:p>
          <a:p>
            <a:pPr marL="285750" lvl="0" indent="-285750" algn="just">
              <a:buFontTx/>
              <a:buChar char="-"/>
            </a:pPr>
            <a:r>
              <a:rPr lang="es-ES" sz="1800" dirty="0"/>
              <a:t>Se hicieron adaptaciones del Traffic Monitor de forma que se pudo obtener 2 de los 3 parámetros deseados.</a:t>
            </a:r>
          </a:p>
          <a:p>
            <a:pPr marL="285750" lvl="0" indent="-285750" algn="just">
              <a:buFontTx/>
              <a:buChar char="-"/>
            </a:pPr>
            <a:endParaRPr lang="es-ES" sz="1800" dirty="0"/>
          </a:p>
          <a:p>
            <a:pPr marL="285750" lvl="0" indent="-285750" algn="just">
              <a:buFontTx/>
              <a:buChar char="-"/>
            </a:pPr>
            <a:r>
              <a:rPr lang="es-ES" sz="1800" dirty="0"/>
              <a:t>Se estudió de forma teórica como debería ser el calculo del Delay</a:t>
            </a:r>
            <a:endParaRPr lang="es-ES" sz="2000" dirty="0"/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065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ctrTitle" idx="4294967295"/>
          </p:nvPr>
        </p:nvSpPr>
        <p:spPr>
          <a:xfrm>
            <a:off x="355387" y="284740"/>
            <a:ext cx="4216613" cy="784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Conclusiones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4294967295"/>
          </p:nvPr>
        </p:nvSpPr>
        <p:spPr>
          <a:xfrm>
            <a:off x="355386" y="1069540"/>
            <a:ext cx="8365991" cy="38482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just">
              <a:buFontTx/>
              <a:buChar char="-"/>
            </a:pPr>
            <a:r>
              <a:rPr lang="es-ES" sz="2000" dirty="0"/>
              <a:t>En una primer instancia la idea era poder plasmar de forma mas visible estos tres parámetros pero no fue posible debido a </a:t>
            </a:r>
            <a:r>
              <a:rPr lang="es-ES" sz="2000"/>
              <a:t>complicaciones en </a:t>
            </a:r>
            <a:r>
              <a:rPr lang="es-ES" sz="2000" dirty="0"/>
              <a:t>cuanto a programación y funcionalidades del controlador deseado.</a:t>
            </a:r>
          </a:p>
          <a:p>
            <a:pPr marL="285750" lvl="0" indent="-285750" algn="just">
              <a:buFontTx/>
              <a:buChar char="-"/>
            </a:pPr>
            <a:endParaRPr lang="es-ES" sz="2000" dirty="0"/>
          </a:p>
          <a:p>
            <a:pPr marL="285750" lvl="0" indent="-285750" algn="just">
              <a:buFontTx/>
              <a:buChar char="-"/>
            </a:pPr>
            <a:r>
              <a:rPr lang="es-ES" sz="2000" dirty="0"/>
              <a:t>Se propone como trabajo a futuro poder determinar el únicamente el delay a partir de la teoría explicada en dicho proyecto.</a:t>
            </a:r>
          </a:p>
          <a:p>
            <a:pPr marL="285750" lvl="0" indent="-285750" algn="just">
              <a:buFontTx/>
              <a:buChar char="-"/>
            </a:pPr>
            <a:endParaRPr lang="es-ES" sz="2000" dirty="0"/>
          </a:p>
          <a:p>
            <a:pPr marL="285750" lvl="0" indent="-285750" algn="just">
              <a:buFontTx/>
              <a:buChar char="-"/>
            </a:pPr>
            <a:r>
              <a:rPr lang="es-ES" sz="2000" dirty="0"/>
              <a:t>Se cumplieron con los tiempos y cronogramas estipulados en un principio. La herramienta Trello fue importante para llevar un orden y seguimiento de las tareas.</a:t>
            </a:r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3966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/>
          <p:nvPr/>
        </p:nvSpPr>
        <p:spPr>
          <a:xfrm>
            <a:off x="1639615" y="983847"/>
            <a:ext cx="5953168" cy="316051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327" name="Google Shape;327;p34"/>
          <p:cNvSpPr txBox="1">
            <a:spLocks noGrp="1"/>
          </p:cNvSpPr>
          <p:nvPr>
            <p:ph type="ctrTitle" idx="4294967295"/>
          </p:nvPr>
        </p:nvSpPr>
        <p:spPr>
          <a:xfrm>
            <a:off x="2899972" y="1879148"/>
            <a:ext cx="6593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bg1"/>
                </a:solidFill>
              </a:rPr>
              <a:t>Gracias!</a:t>
            </a:r>
            <a:endParaRPr sz="72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54D290-F1A8-B64B-9590-46304BFE0A04}"/>
              </a:ext>
            </a:extLst>
          </p:cNvPr>
          <p:cNvSpPr txBox="1"/>
          <p:nvPr/>
        </p:nvSpPr>
        <p:spPr>
          <a:xfrm>
            <a:off x="581618" y="4218476"/>
            <a:ext cx="583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Luis Leonardo Bascopé Aparicio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38606E-3319-7A41-8406-3F02A371A3F2}"/>
              </a:ext>
            </a:extLst>
          </p:cNvPr>
          <p:cNvSpPr txBox="1"/>
          <p:nvPr/>
        </p:nvSpPr>
        <p:spPr>
          <a:xfrm>
            <a:off x="581618" y="4503909"/>
            <a:ext cx="5832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Andrés Jorge Muracciole Vázquez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CA9582-1783-1B41-B2C2-F674E4C5D596}"/>
              </a:ext>
            </a:extLst>
          </p:cNvPr>
          <p:cNvSpPr txBox="1"/>
          <p:nvPr/>
        </p:nvSpPr>
        <p:spPr>
          <a:xfrm>
            <a:off x="999474" y="4778582"/>
            <a:ext cx="2403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/>
              <a:t>Miniproyectos – 2019/2020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907C0D2-9565-4C43-B88D-1C25CEE2FF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4986" y="4144363"/>
            <a:ext cx="193040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Escenario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DD557B8-E369-514A-B5D5-A88DD5BF42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89" y="204167"/>
            <a:ext cx="3043040" cy="47351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8C69BBC-86CE-6F42-B3E2-C59294332D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24" y="4049666"/>
            <a:ext cx="755866" cy="75586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C82E509-652F-2E4D-999F-BA7A89BAD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042" y="4131928"/>
            <a:ext cx="1016000" cy="647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1662EC-46F0-2B49-A469-6403A4D216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275" y="3901905"/>
            <a:ext cx="1140263" cy="887838"/>
          </a:xfrm>
          <a:prstGeom prst="rect">
            <a:avLst/>
          </a:prstGeom>
        </p:spPr>
      </p:pic>
      <p:sp>
        <p:nvSpPr>
          <p:cNvPr id="9" name="Google Shape;97;p13">
            <a:extLst>
              <a:ext uri="{FF2B5EF4-FFF2-40B4-BE49-F238E27FC236}">
                <a16:creationId xmlns:a16="http://schemas.microsoft.com/office/drawing/2014/main" id="{DBFAD80A-B0E8-1E47-93F9-672AD45C1A38}"/>
              </a:ext>
            </a:extLst>
          </p:cNvPr>
          <p:cNvSpPr txBox="1">
            <a:spLocks/>
          </p:cNvSpPr>
          <p:nvPr/>
        </p:nvSpPr>
        <p:spPr>
          <a:xfrm>
            <a:off x="156472" y="1498939"/>
            <a:ext cx="4735076" cy="214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just"/>
            <a:r>
              <a:rPr lang="es-ES" sz="1400" dirty="0"/>
              <a:t>Hosts</a:t>
            </a:r>
          </a:p>
          <a:p>
            <a:pPr algn="just"/>
            <a:endParaRPr lang="es-ES" sz="1600" dirty="0"/>
          </a:p>
          <a:p>
            <a:pPr algn="just"/>
            <a:r>
              <a:rPr lang="es-ES" sz="1400" dirty="0"/>
              <a:t>Conmutadores (SD-WAN_EDGE1 y SD-WAN_EDGE2)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/>
              <a:t>Redes “INTERNET” y “MPLS”</a:t>
            </a:r>
          </a:p>
          <a:p>
            <a:pPr algn="just"/>
            <a:endParaRPr lang="es-ES" sz="1400" dirty="0"/>
          </a:p>
          <a:p>
            <a:pPr algn="just"/>
            <a:r>
              <a:rPr lang="es-ES" sz="1400" dirty="0"/>
              <a:t>Controlador RyU</a:t>
            </a:r>
          </a:p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014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ctrTitle" idx="4294967295"/>
          </p:nvPr>
        </p:nvSpPr>
        <p:spPr>
          <a:xfrm>
            <a:off x="1034300" y="798720"/>
            <a:ext cx="6593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BANDWIDTH</a:t>
            </a:r>
            <a:endParaRPr sz="6000" dirty="0">
              <a:solidFill>
                <a:schemeClr val="accent4"/>
              </a:solidFill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1034300" y="1958520"/>
            <a:ext cx="6593700" cy="188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s-ES" dirty="0"/>
              <a:t>Cálculo de ancho de banda libre en cada puerto de los conmutadores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Bandwidth</a:t>
            </a:r>
            <a:endParaRPr b="1" u="sng"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9" name="Google Shape;97;p13">
            <a:extLst>
              <a:ext uri="{FF2B5EF4-FFF2-40B4-BE49-F238E27FC236}">
                <a16:creationId xmlns:a16="http://schemas.microsoft.com/office/drawing/2014/main" id="{DBFAD80A-B0E8-1E47-93F9-672AD45C1A38}"/>
              </a:ext>
            </a:extLst>
          </p:cNvPr>
          <p:cNvSpPr txBox="1">
            <a:spLocks/>
          </p:cNvSpPr>
          <p:nvPr/>
        </p:nvSpPr>
        <p:spPr>
          <a:xfrm>
            <a:off x="156472" y="1498939"/>
            <a:ext cx="8756034" cy="214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 Light"/>
              <a:buChar char="◦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just"/>
            <a:r>
              <a:rPr lang="es-ES" dirty="0"/>
              <a:t>Se adaptó el código original de Traffic Monitor para poder calcular el ancho de banda de los canales.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Se calcula el uso instantáneo del canal y se le resta al ancho de banda total, obteniendo así el ancho de banda libre.</a:t>
            </a:r>
          </a:p>
          <a:p>
            <a:pPr algn="just"/>
            <a:endParaRPr lang="es-ES" dirty="0"/>
          </a:p>
          <a:p>
            <a:pPr algn="just"/>
            <a:r>
              <a:rPr lang="es-ES" dirty="0"/>
              <a:t>Se adaptó el canal a 100 Mbps mediante “rest_qos.py”.</a:t>
            </a:r>
          </a:p>
        </p:txBody>
      </p:sp>
    </p:spTree>
    <p:extLst>
      <p:ext uri="{BB962C8B-B14F-4D97-AF65-F5344CB8AC3E}">
        <p14:creationId xmlns:p14="http://schemas.microsoft.com/office/powerpoint/2010/main" val="111511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Google Shape;95;p13"/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Modelado del BW con “rest_qos.py”</a:t>
            </a:r>
            <a:endParaRPr b="1" dirty="0"/>
          </a:p>
        </p:txBody>
      </p:sp>
      <p:sp>
        <p:nvSpPr>
          <p:cNvPr id="7" name="Rectángulo 6"/>
          <p:cNvSpPr/>
          <p:nvPr/>
        </p:nvSpPr>
        <p:spPr>
          <a:xfrm>
            <a:off x="737850" y="1516646"/>
            <a:ext cx="745602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ejecutar exitosamente esta aplicación, se necesitan dos datos principales, los cuales son: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Datapath ID (</a:t>
            </a:r>
            <a:r>
              <a:rPr lang="es-E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dpid</a:t>
            </a: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de cada OVS y </a:t>
            </a:r>
            <a:endParaRPr lang="en-GB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Nombre de puerto (</a:t>
            </a:r>
            <a:r>
              <a:rPr lang="es-E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port_name</a:t>
            </a: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de cada interfaz.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4" y="3277673"/>
            <a:ext cx="40005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493" y="3153103"/>
            <a:ext cx="3655091" cy="185627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ángulo 10"/>
          <p:cNvSpPr/>
          <p:nvPr/>
        </p:nvSpPr>
        <p:spPr>
          <a:xfrm>
            <a:off x="465364" y="2737605"/>
            <a:ext cx="1080439" cy="38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Datapath ID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825493" y="2737605"/>
            <a:ext cx="1080439" cy="380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Port </a:t>
            </a:r>
            <a:r>
              <a:rPr lang="es-ES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s-E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GB" sz="1200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570095" y="2761201"/>
            <a:ext cx="240451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s-ES" sz="105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$ sudo </a:t>
            </a:r>
            <a:r>
              <a:rPr lang="es-ES" sz="105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ovs-vsctl</a:t>
            </a:r>
            <a:r>
              <a:rPr lang="es-ES" sz="105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show</a:t>
            </a:r>
            <a:endParaRPr lang="en-GB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6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Rectángulo 5"/>
          <p:cNvSpPr/>
          <p:nvPr/>
        </p:nvSpPr>
        <p:spPr>
          <a:xfrm>
            <a:off x="328264" y="635821"/>
            <a:ext cx="54942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Configurar la dirección de la base datos de cada OVS o “</a:t>
            </a:r>
            <a:r>
              <a:rPr lang="es-ES" b="1" u="sng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ovsdb_addr</a:t>
            </a:r>
            <a:r>
              <a:rPr lang="es-ES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GB" b="1" u="sng" dirty="0"/>
          </a:p>
        </p:txBody>
      </p:sp>
      <p:sp>
        <p:nvSpPr>
          <p:cNvPr id="7" name="Rectángulo 6"/>
          <p:cNvSpPr/>
          <p:nvPr/>
        </p:nvSpPr>
        <p:spPr>
          <a:xfrm>
            <a:off x="328264" y="1034659"/>
            <a:ext cx="7630510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curl -X PUT -d '"tcp:127.0.0.1:6632"'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http://localhost:8080/v1.0/conf/switches/0000000000000700/ovsdb_addr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curl -X PUT -d '"tcp:127.0.0.1:6632"' 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http://localhost:8080/v1.0/conf/switches/0000000000000800/ovsdb_addr</a:t>
            </a:r>
            <a:endParaRPr lang="en-GB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28264" y="2125994"/>
            <a:ext cx="4065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Configurar las colas para cada uno de los Switches</a:t>
            </a:r>
            <a:endParaRPr lang="en-GB" b="1" u="sng" dirty="0"/>
          </a:p>
        </p:txBody>
      </p:sp>
      <p:sp>
        <p:nvSpPr>
          <p:cNvPr id="9" name="Rectángulo 8"/>
          <p:cNvSpPr/>
          <p:nvPr/>
        </p:nvSpPr>
        <p:spPr>
          <a:xfrm>
            <a:off x="328264" y="2636368"/>
            <a:ext cx="8426670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curl -X POST -d '{"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port_name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 "MPLS_NETWORK-e1", "type": 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linux-htb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"queues": [{"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max_rate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 "100000000"}]}' http://localhost:8080/qos/queue/0000000000000700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curl -X POST -d '{"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port_name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 "INTERNET-e1", "type": 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linux-htb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"queues": [{"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max_rate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 "100000000"}]}' http://localhost:8080/qos/queue/0000000000000700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curl -X POST -d '{"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port_name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 "MPLS_NETWORK-e2", "type": 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linux-htb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"queues": [{"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max_rate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 "100000000"}]}' http://localhost:8080/qos/queue/0000000000000800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curl -X POST -d '{"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port_name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 "INTERNET-e2", "type": 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linux-htb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 "queues": [{"</a:t>
            </a:r>
            <a:r>
              <a:rPr lang="en-GB" sz="8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max_rate</a:t>
            </a:r>
            <a:r>
              <a:rPr lang="en-GB" sz="8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": "100000000"}]}' http://localhost:8080/qos/queue/0000000000000800</a:t>
            </a:r>
            <a:endParaRPr lang="en-GB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0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0ED825-774D-8746-AB5D-591D6FCC1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7" y="1702656"/>
            <a:ext cx="8542906" cy="285776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B8B2410-7E15-0642-8FA2-86C544339179}"/>
              </a:ext>
            </a:extLst>
          </p:cNvPr>
          <p:cNvSpPr/>
          <p:nvPr/>
        </p:nvSpPr>
        <p:spPr>
          <a:xfrm>
            <a:off x="300547" y="1394879"/>
            <a:ext cx="4373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" pitchFamily="2" charset="0"/>
              </a:rPr>
              <a:t>&gt; iperf -c 10.1.2.3 -i 1 -u -b 50000000</a:t>
            </a:r>
            <a:endParaRPr lang="es-ES" dirty="0">
              <a:effectLst/>
              <a:latin typeface="Courier" pitchFamily="2" charset="0"/>
            </a:endParaRPr>
          </a:p>
        </p:txBody>
      </p:sp>
      <p:sp>
        <p:nvSpPr>
          <p:cNvPr id="15" name="Google Shape;95;p13">
            <a:extLst>
              <a:ext uri="{FF2B5EF4-FFF2-40B4-BE49-F238E27FC236}">
                <a16:creationId xmlns:a16="http://schemas.microsoft.com/office/drawing/2014/main" id="{110ADD97-0641-7049-B534-896E384FB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Iperf UDP de 50Mbps</a:t>
            </a:r>
            <a:endParaRPr b="1" u="sng" dirty="0"/>
          </a:p>
        </p:txBody>
      </p:sp>
    </p:spTree>
    <p:extLst>
      <p:ext uri="{BB962C8B-B14F-4D97-AF65-F5344CB8AC3E}">
        <p14:creationId xmlns:p14="http://schemas.microsoft.com/office/powerpoint/2010/main" val="37766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426283" y="1261825"/>
            <a:ext cx="8291434" cy="3489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 algn="just">
              <a:buNone/>
            </a:pPr>
            <a:endParaRPr lang="es-ES" sz="1400" dirty="0"/>
          </a:p>
          <a:p>
            <a:pPr algn="just"/>
            <a:endParaRPr lang="es-ES"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B8B2410-7E15-0642-8FA2-86C544339179}"/>
              </a:ext>
            </a:extLst>
          </p:cNvPr>
          <p:cNvSpPr/>
          <p:nvPr/>
        </p:nvSpPr>
        <p:spPr>
          <a:xfrm>
            <a:off x="300547" y="1394879"/>
            <a:ext cx="4695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Courier" pitchFamily="2" charset="0"/>
              </a:rPr>
              <a:t>&gt; iperf -c 10.1.2.3 -i 1 –P -u -b 50000000</a:t>
            </a:r>
            <a:endParaRPr lang="es-ES" dirty="0">
              <a:effectLst/>
              <a:latin typeface="Courier" pitchFamily="2" charset="0"/>
            </a:endParaRPr>
          </a:p>
        </p:txBody>
      </p:sp>
      <p:sp>
        <p:nvSpPr>
          <p:cNvPr id="15" name="Google Shape;95;p13">
            <a:extLst>
              <a:ext uri="{FF2B5EF4-FFF2-40B4-BE49-F238E27FC236}">
                <a16:creationId xmlns:a16="http://schemas.microsoft.com/office/drawing/2014/main" id="{110ADD97-0641-7049-B534-896E384FB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2 Iperf UDP de 50Mbps cada uno</a:t>
            </a:r>
            <a:endParaRPr b="1" u="sng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BB01C3-EE9E-CC45-A64B-641AC169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12" y="1882249"/>
            <a:ext cx="8662775" cy="27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99741"/>
      </p:ext>
    </p:extLst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5579</TotalTime>
  <Words>1180</Words>
  <Application>Microsoft Macintosh PowerPoint</Application>
  <PresentationFormat>Presentación en pantalla (16:9)</PresentationFormat>
  <Paragraphs>172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5" baseType="lpstr">
      <vt:lpstr>Arial</vt:lpstr>
      <vt:lpstr>Wingdings</vt:lpstr>
      <vt:lpstr>Courier New</vt:lpstr>
      <vt:lpstr>Times New Roman</vt:lpstr>
      <vt:lpstr>Lato Black</vt:lpstr>
      <vt:lpstr>Courier</vt:lpstr>
      <vt:lpstr>Lato Light</vt:lpstr>
      <vt:lpstr>Calibri</vt:lpstr>
      <vt:lpstr>Silvia template</vt:lpstr>
      <vt:lpstr>Monitorización de tráfico en redes WAN definidas por software mediante controlador RyU</vt:lpstr>
      <vt:lpstr>Objetivos Principales</vt:lpstr>
      <vt:lpstr>Escenario</vt:lpstr>
      <vt:lpstr>BANDWIDTH</vt:lpstr>
      <vt:lpstr>Bandwidth</vt:lpstr>
      <vt:lpstr>Modelado del BW con “rest_qos.py”</vt:lpstr>
      <vt:lpstr>Presentación de PowerPoint</vt:lpstr>
      <vt:lpstr>Iperf UDP de 50Mbps</vt:lpstr>
      <vt:lpstr>2 Iperf UDP de 50Mbps cada uno</vt:lpstr>
      <vt:lpstr>2 Iperf UDP de 40Mbps cada uno</vt:lpstr>
      <vt:lpstr>PACKET LOSS</vt:lpstr>
      <vt:lpstr>Packet Loss</vt:lpstr>
      <vt:lpstr>ICMP request</vt:lpstr>
      <vt:lpstr>Presentación de PowerPoint</vt:lpstr>
      <vt:lpstr>DELAY</vt:lpstr>
      <vt:lpstr>Latencia</vt:lpstr>
      <vt:lpstr>Presentación de PowerPoint</vt:lpstr>
      <vt:lpstr>Cálculos de T1 y T2</vt:lpstr>
      <vt:lpstr>Planificación de trabajo</vt:lpstr>
      <vt:lpstr>Planificación de trabajo</vt:lpstr>
      <vt:lpstr>Febrero</vt:lpstr>
      <vt:lpstr>Marzo</vt:lpstr>
      <vt:lpstr>Abril</vt:lpstr>
      <vt:lpstr>Conclusiones</vt:lpstr>
      <vt:lpstr>Conclusiones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Cellular IoT</dc:title>
  <cp:lastModifiedBy>Microsoft Office User</cp:lastModifiedBy>
  <cp:revision>132</cp:revision>
  <dcterms:modified xsi:type="dcterms:W3CDTF">2020-04-20T15:03:45Z</dcterms:modified>
</cp:coreProperties>
</file>